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5"/>
  </p:notesMasterIdLst>
  <p:sldIdLst>
    <p:sldId id="256" r:id="rId2"/>
    <p:sldId id="273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710B-B3EF-C2EA-07C0-AFC09FF12F75}" v="2" dt="2025-06-07T17:19:03.247"/>
    <p1510:client id="{C86EEE86-3D0E-381F-60C9-6CB6A4E9E14D}" v="10" dt="2025-06-07T17:24:49.160"/>
    <p1510:client id="{E2934B7E-1D5D-E348-889A-AE9915105B07}" v="589" dt="2025-06-07T17:44:17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80" autoAdjust="0"/>
    <p:restoredTop sz="94660"/>
  </p:normalViewPr>
  <p:slideViewPr>
    <p:cSldViewPr snapToGrid="0">
      <p:cViewPr>
        <p:scale>
          <a:sx n="94" d="100"/>
          <a:sy n="94" d="100"/>
        </p:scale>
        <p:origin x="26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E4753-15DE-0A42-ACA0-40E739C8B0AF}" type="datetimeFigureOut">
              <a:rPr lang="en-PT" smtClean="0"/>
              <a:t>12/06/2025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C904-1C4B-3E46-A27E-B231E9A9EF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223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A21B-8B59-8743-843D-DA927354AAC3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AF744-C0AC-D048-9B6B-5156902F9E48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6D09-EBF3-0840-BB74-12C237ECEC5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7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FD0D-DDC2-D445-A209-A5ED2BEB004E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6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1AF-FB44-784D-A5B1-7819DAFFC48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1037-395A-7842-BD87-83CBB3F3DC43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2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DB811-2B78-034F-8927-626308000A0B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0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A4F6-532D-2141-887F-64873251E15D}" type="datetime1">
              <a:rPr lang="en-US" smtClean="0"/>
              <a:t>6/12/25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D462-CAA0-0544-A689-9E6B371492F2}" type="datetime1">
              <a:rPr lang="en-US" smtClean="0"/>
              <a:t>6/12/25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5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51C-9D92-9F49-8CF8-D46E6E1926E5}" type="datetime1">
              <a:rPr lang="en-US" smtClean="0"/>
              <a:t>6/12/25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0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478F02C-9385-DC46-A346-3BB8A679F1AE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E0AD4A7-6941-AA4A-B875-0FF93387DBF9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1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5000" noProof="0"/>
              <a:t>Algoritmos de ordenação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A9DC13-8017-5DCA-E64C-7EEC387D2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729" y="5499895"/>
            <a:ext cx="9638443" cy="875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PT" sz="1800" dirty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en-PT" sz="1800" dirty="0"/>
              <a:t>João Cardoso 50750</a:t>
            </a:r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725804A-8A90-C2E6-28E6-30EC6A19D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323" y="6375739"/>
            <a:ext cx="1325062" cy="3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AC97-A5B4-BE04-98D5-0958A35B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Heap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8D91-22BD-4E15-0397-64218368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baseado em estruturas de </a:t>
            </a:r>
            <a:r>
              <a:rPr lang="pt-PT" noProof="0" dirty="0" err="1"/>
              <a:t>heap</a:t>
            </a:r>
            <a:endParaRPr lang="pt-PT" noProof="0" dirty="0"/>
          </a:p>
          <a:p>
            <a:r>
              <a:rPr lang="pt-PT" noProof="0" dirty="0"/>
              <a:t>Constrói um </a:t>
            </a:r>
            <a:r>
              <a:rPr lang="pt-PT" noProof="0" dirty="0" err="1"/>
              <a:t>heap</a:t>
            </a:r>
            <a:r>
              <a:rPr lang="pt-PT" noProof="0" dirty="0"/>
              <a:t> a partir da lista</a:t>
            </a:r>
          </a:p>
          <a:p>
            <a:r>
              <a:rPr lang="pt-PT" noProof="0" dirty="0"/>
              <a:t>Repetidamente extrai o maior elemento e coloca no final</a:t>
            </a:r>
          </a:p>
          <a:p>
            <a:r>
              <a:rPr lang="pt-PT" noProof="0" dirty="0"/>
              <a:t>Garante ordenação ao reorganizar o </a:t>
            </a:r>
            <a:r>
              <a:rPr lang="pt-PT" noProof="0" dirty="0" err="1"/>
              <a:t>heap</a:t>
            </a:r>
            <a:r>
              <a:rPr lang="pt-PT" noProof="0" dirty="0"/>
              <a:t> após cada extração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75D4-02E2-1B78-B3EB-11ADF681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532D4-572F-9F39-0048-0CF94DD1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985" y="2552787"/>
            <a:ext cx="3463758" cy="31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ADB3F-9B42-02EA-7B92-FBFA2213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017737"/>
            <a:ext cx="4742390" cy="12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2A3D-449B-72AE-A36E-84A86F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Timsort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A411-ABBB-439B-EC23-DFF06C06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noProof="0" dirty="0"/>
              <a:t>Algoritmo híbrido de ordenação, baseado em 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 e 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Divide a lista em pequenas sequências já parcialmente ordenadas (runs)</a:t>
            </a:r>
          </a:p>
          <a:p>
            <a:r>
              <a:rPr lang="pt-PT" noProof="0" dirty="0"/>
              <a:t>Usa 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 para ordenar pequenas runs</a:t>
            </a:r>
          </a:p>
          <a:p>
            <a:r>
              <a:rPr lang="pt-PT" noProof="0" dirty="0"/>
              <a:t>Junta as runs ordenadas com 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Otimizado para dados reais com padrões parciais</a:t>
            </a:r>
          </a:p>
          <a:p>
            <a:r>
              <a:rPr lang="pt-PT" noProof="0" dirty="0"/>
              <a:t>Estável, eficiente e usado em implementações padrão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Python</a:t>
            </a:r>
            <a:r>
              <a:rPr lang="pt-PT" noProof="0" dirty="0"/>
              <a:t>, 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4EDE-ECCB-3394-194E-71C6BC23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7172" name="Picture 4" descr="TimSort">
            <a:extLst>
              <a:ext uri="{FF2B5EF4-FFF2-40B4-BE49-F238E27FC236}">
                <a16:creationId xmlns:a16="http://schemas.microsoft.com/office/drawing/2014/main" id="{951333B2-7ABE-B6AE-6550-4EF70F22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291903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65B19-389F-1E4B-4DEA-4FC8AD8B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5181699"/>
            <a:ext cx="5211064" cy="11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0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2E8F-B3FA-BFFD-153B-2C4CC7FC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A672-15EA-E5C8-9103-F00A76F1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33" y="965573"/>
            <a:ext cx="6092952" cy="1188720"/>
          </a:xfrm>
        </p:spPr>
        <p:txBody>
          <a:bodyPr>
            <a:normAutofit/>
          </a:bodyPr>
          <a:lstStyle/>
          <a:p>
            <a:r>
              <a:rPr lang="en-PT" dirty="0"/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</p:spPr>
            <p:txBody>
              <a:bodyPr>
                <a:normAutofit/>
              </a:bodyPr>
              <a:lstStyle/>
              <a:p>
                <a:r>
                  <a:rPr lang="en-PT" b="1" dirty="0"/>
                  <a:t>Counting Sort </a:t>
                </a:r>
                <a:r>
                  <a:rPr lang="en-PT" dirty="0"/>
                  <a:t>apresenta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, dado que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=1000≪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PT" dirty="0"/>
                  <a:t>.</a:t>
                </a:r>
              </a:p>
              <a:p>
                <a:r>
                  <a:rPr lang="en-PT" b="1" dirty="0"/>
                  <a:t>Bubble</a:t>
                </a:r>
                <a:r>
                  <a:rPr lang="en-PT" dirty="0"/>
                  <a:t>, </a:t>
                </a:r>
                <a:r>
                  <a:rPr lang="en-PT" b="1" dirty="0"/>
                  <a:t>Selection</a:t>
                </a:r>
                <a:r>
                  <a:rPr lang="en-PT" dirty="0"/>
                  <a:t> e </a:t>
                </a:r>
                <a:r>
                  <a:rPr lang="en-PT" b="1" dirty="0"/>
                  <a:t>Insertion Sort</a:t>
                </a:r>
                <a:r>
                  <a:rPr lang="en-PT" dirty="0"/>
                  <a:t> apresentam um crescimento quadrático no seu número de operações básicas (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), como esperado.</a:t>
                </a:r>
              </a:p>
              <a:p>
                <a:r>
                  <a:rPr lang="en-PT" b="1" dirty="0"/>
                  <a:t>Quick</a:t>
                </a:r>
                <a:r>
                  <a:rPr lang="en-PT" dirty="0"/>
                  <a:t>, </a:t>
                </a:r>
                <a:r>
                  <a:rPr lang="en-PT" b="1" dirty="0"/>
                  <a:t>Merge</a:t>
                </a:r>
                <a:r>
                  <a:rPr lang="en-PT" dirty="0"/>
                  <a:t>, </a:t>
                </a:r>
                <a:r>
                  <a:rPr lang="en-PT" b="1" dirty="0"/>
                  <a:t>Heap</a:t>
                </a:r>
                <a:r>
                  <a:rPr lang="en-PT" dirty="0"/>
                  <a:t> e </a:t>
                </a:r>
                <a:r>
                  <a:rPr lang="en-PT" b="1" dirty="0"/>
                  <a:t>Timsort </a:t>
                </a:r>
                <a:r>
                  <a:rPr lang="en-PT" dirty="0"/>
                  <a:t>apresentam um crescimento compatível com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b="1" dirty="0"/>
                  <a:t>.</a:t>
                </a:r>
              </a:p>
              <a:p>
                <a:r>
                  <a:rPr lang="en-PT" b="1" dirty="0"/>
                  <a:t>Radix Sort</a:t>
                </a:r>
                <a:r>
                  <a:rPr lang="en-PT" dirty="0"/>
                  <a:t> tem complexidade teórica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, acabando por se aproximar dos algoritmos de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.</a:t>
                </a:r>
              </a:p>
              <a:p>
                <a:endParaRPr lang="en-P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  <a:blipFill>
                <a:blip r:embed="rId2"/>
                <a:stretch>
                  <a:fillRect l="-952" t="-529" r="-254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B51E4BE-C64E-41FE-E97F-D990C91A0707}"/>
              </a:ext>
            </a:extLst>
          </p:cNvPr>
          <p:cNvGrpSpPr/>
          <p:nvPr/>
        </p:nvGrpSpPr>
        <p:grpSpPr>
          <a:xfrm>
            <a:off x="943097" y="2282276"/>
            <a:ext cx="5992367" cy="3826830"/>
            <a:chOff x="943097" y="2282276"/>
            <a:chExt cx="5992367" cy="3826830"/>
          </a:xfrm>
        </p:grpSpPr>
        <p:pic>
          <p:nvPicPr>
            <p:cNvPr id="9" name="Picture 8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6AACE224-EBCA-178C-444D-34C9A63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279" y="2282276"/>
              <a:ext cx="2736185" cy="3826830"/>
            </a:xfrm>
            <a:prstGeom prst="rect">
              <a:avLst/>
            </a:prstGeom>
            <a:ln w="31750" cap="sq">
              <a:noFill/>
              <a:miter lim="800000"/>
            </a:ln>
          </p:spPr>
        </p:pic>
        <p:pic>
          <p:nvPicPr>
            <p:cNvPr id="10" name="Picture 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3D981DB-4CBE-0ABD-10F9-287525FA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97" y="2987342"/>
              <a:ext cx="2885611" cy="2416698"/>
            </a:xfrm>
            <a:prstGeom prst="rect">
              <a:avLst/>
            </a:prstGeom>
            <a:ln w="31750" cap="sq">
              <a:noFill/>
              <a:miter lim="800000"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A7E-FE3A-429E-1FF6-1F677B8D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5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39E9-9A01-6474-BB3A-0D485DAE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A53C-B90F-F368-976E-C2F4DCD7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Análise empírica confirmou previsões teóricas</a:t>
            </a:r>
          </a:p>
          <a:p>
            <a:endParaRPr lang="pt-PT" noProof="0" dirty="0"/>
          </a:p>
          <a:p>
            <a:r>
              <a:rPr lang="pt-PT" noProof="0" dirty="0"/>
              <a:t>Escolha do algoritmo depende:</a:t>
            </a:r>
          </a:p>
          <a:p>
            <a:pPr lvl="1"/>
            <a:r>
              <a:rPr lang="pt-PT" noProof="0" dirty="0"/>
              <a:t>Complexidade teórica</a:t>
            </a:r>
          </a:p>
          <a:p>
            <a:pPr lvl="1"/>
            <a:r>
              <a:rPr lang="pt-PT" noProof="0" dirty="0"/>
              <a:t>Características concretas dos dados</a:t>
            </a:r>
          </a:p>
          <a:p>
            <a:pPr lvl="1"/>
            <a:r>
              <a:rPr lang="pt-PT" noProof="0" dirty="0"/>
              <a:t>Contexto de utilização e requisitos práticos de desempenho e memória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905E-22B6-1044-10EA-6DE1E911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F599-B445-2A84-BED3-31CFC2D6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Enquadramento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13839-CF77-9098-0B95-2AE373E5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Ordenação é fundamental em algoritmos de otimização e processamento eficiente de dados</a:t>
            </a:r>
          </a:p>
          <a:p>
            <a:r>
              <a:rPr lang="pt-PT" noProof="0" dirty="0"/>
              <a:t>Usada para melhorar desempenho em problemas como </a:t>
            </a:r>
            <a:r>
              <a:rPr lang="pt-PT" noProof="0" dirty="0" err="1"/>
              <a:t>Knapsack</a:t>
            </a:r>
            <a:r>
              <a:rPr lang="pt-PT" noProof="0" dirty="0"/>
              <a:t>, </a:t>
            </a:r>
            <a:r>
              <a:rPr lang="pt-PT" noProof="0" dirty="0" err="1"/>
              <a:t>Kruskal</a:t>
            </a:r>
            <a:r>
              <a:rPr lang="pt-PT" noProof="0" dirty="0"/>
              <a:t>, algoritmos gulosos, etc.</a:t>
            </a:r>
          </a:p>
          <a:p>
            <a:r>
              <a:rPr lang="pt-PT" noProof="0" dirty="0"/>
              <a:t>Este trabalho analisa 9 algoritmos de ordenação:</a:t>
            </a:r>
          </a:p>
          <a:p>
            <a:pPr lvl="1"/>
            <a:r>
              <a:rPr lang="pt-PT" noProof="0" dirty="0"/>
              <a:t>Baseados em troca, seleção, inserção, divisão-e-conquista e distribuição</a:t>
            </a:r>
          </a:p>
          <a:p>
            <a:r>
              <a:rPr lang="pt-PT" noProof="0" dirty="0"/>
              <a:t>Objetivo: comparar funcionamento, complexidade, vantagens/limitações e desempenho prático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3325A-7572-C2F7-8188-2614FA6E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19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D2B-0671-57B6-E9E4-7B5A4911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8E04-5283-F3FE-3A9F-677CDC6C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36" y="2574544"/>
            <a:ext cx="7729728" cy="3101983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 comparação</a:t>
            </a:r>
          </a:p>
          <a:p>
            <a:endParaRPr lang="pt-PT" noProof="0" dirty="0"/>
          </a:p>
          <a:p>
            <a:r>
              <a:rPr lang="pt-PT" noProof="0" dirty="0"/>
              <a:t>Percorre repetidamente a lista</a:t>
            </a:r>
          </a:p>
          <a:p>
            <a:r>
              <a:rPr lang="pt-PT" noProof="0" dirty="0"/>
              <a:t>Compara elementos adjacentes e troca se estiverem fora de ordem</a:t>
            </a:r>
          </a:p>
          <a:p>
            <a:r>
              <a:rPr lang="pt-PT" noProof="0" dirty="0"/>
              <a:t>Repete o processo até a lista estar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A1026-086C-06D7-7E2D-0980C845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1F913-06C9-64EB-C496-944B8E03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14" y="2153412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77422-3BBB-3FFB-251A-787FD7B9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4738853"/>
            <a:ext cx="4662111" cy="13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A7DA-D724-FA93-AE48-EFAC3B07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Selection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0235-E34B-30BC-BC4C-AE53F57B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Percorre a lista à procura do menor elemento</a:t>
            </a:r>
          </a:p>
          <a:p>
            <a:r>
              <a:rPr lang="pt-PT" noProof="0" dirty="0"/>
              <a:t>Coloca o menor elemento na primeira posição</a:t>
            </a:r>
          </a:p>
          <a:p>
            <a:r>
              <a:rPr lang="pt-PT" noProof="0" dirty="0"/>
              <a:t>Continua até todos os elementos estarem ordenados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3B7D-5BCC-37A4-5098-923D1B4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38E210-2DCF-E693-1C55-DECB3242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42" y="2476127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B1D51-DCC3-0EFE-BC4E-D5267FC9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07" y="4406414"/>
            <a:ext cx="516350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7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8BC9-B43E-3AD7-99C2-F8072DDA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B22-BD3B-6566-5ABA-B0CD06A3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inserção</a:t>
            </a:r>
          </a:p>
          <a:p>
            <a:r>
              <a:rPr lang="pt-PT" noProof="0" dirty="0"/>
              <a:t>Percorre a lista da esquerda para a direita</a:t>
            </a:r>
          </a:p>
          <a:p>
            <a:r>
              <a:rPr lang="pt-PT" noProof="0" dirty="0"/>
              <a:t>Para cada elemento, insere-o na posição correta na parte já ordenada</a:t>
            </a:r>
          </a:p>
          <a:p>
            <a:r>
              <a:rPr lang="pt-PT" noProof="0" dirty="0"/>
              <a:t>A parte à esquerda do cursor está sempre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5F2D-C331-2053-0288-8417629A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DEA8D9-DDD7-7FA5-9347-2A04046A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78" y="2629408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414E1-5E38-CFA6-718E-0D9FE023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07" y="4617707"/>
            <a:ext cx="4716493" cy="10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B086-4972-6F7E-1A9B-BF1C1F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DC5-0AE1-DDF4-9644-98D0863D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contagem de frequências</a:t>
            </a:r>
          </a:p>
          <a:p>
            <a:r>
              <a:rPr lang="pt-PT" noProof="0" dirty="0"/>
              <a:t>Não usa comparações</a:t>
            </a:r>
          </a:p>
          <a:p>
            <a:r>
              <a:rPr lang="pt-PT" noProof="0" dirty="0"/>
              <a:t>Cria um </a:t>
            </a:r>
            <a:r>
              <a:rPr lang="pt-PT" noProof="0" dirty="0" err="1"/>
              <a:t>array</a:t>
            </a:r>
            <a:r>
              <a:rPr lang="pt-PT" noProof="0" dirty="0"/>
              <a:t> auxiliar para contar ocorrências de cada valor</a:t>
            </a:r>
          </a:p>
          <a:p>
            <a:r>
              <a:rPr lang="pt-PT" noProof="0" dirty="0"/>
              <a:t>Reconstrói a lista ordenada com base nessas contagens</a:t>
            </a:r>
          </a:p>
          <a:p>
            <a:r>
              <a:rPr lang="pt-PT" noProof="0" dirty="0"/>
              <a:t>Requer que os elementos sejam inteiros não negativos e num intervalo conhecido e limitado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EA9CD-12C6-3129-350A-DFC7E13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 descr="Counting Sort Visualization using JavaScript - GeeksforGeeks">
            <a:extLst>
              <a:ext uri="{FF2B5EF4-FFF2-40B4-BE49-F238E27FC236}">
                <a16:creationId xmlns:a16="http://schemas.microsoft.com/office/drawing/2014/main" id="{05CC7494-C02B-DBBB-8C3C-589B06C3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53" y="3233668"/>
            <a:ext cx="3135549" cy="22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CCFB2-9A44-F8BF-9662-9966853D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301295"/>
            <a:ext cx="5057274" cy="8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B4C6-F63A-A520-BBB7-916CDF28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Radix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B305-04CC-DC59-8597-24A2156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distribuição de dígitos</a:t>
            </a:r>
          </a:p>
          <a:p>
            <a:r>
              <a:rPr lang="pt-PT" noProof="0" dirty="0"/>
              <a:t>Ordena os elementos dígito a dígito (começando pelo menos significativo)</a:t>
            </a:r>
          </a:p>
          <a:p>
            <a:r>
              <a:rPr lang="pt-PT" noProof="0" dirty="0"/>
              <a:t>Usa um algoritmo de ordenação estável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) em cada passo</a:t>
            </a:r>
          </a:p>
          <a:p>
            <a:r>
              <a:rPr lang="pt-PT" noProof="0" dirty="0"/>
              <a:t>Evita comparações diretas entre elementos</a:t>
            </a:r>
          </a:p>
          <a:p>
            <a:r>
              <a:rPr lang="pt-PT" noProof="0" dirty="0"/>
              <a:t>Ideal para inteiros ou </a:t>
            </a:r>
            <a:r>
              <a:rPr lang="pt-PT" noProof="0" dirty="0" err="1"/>
              <a:t>strings</a:t>
            </a:r>
            <a:r>
              <a:rPr lang="pt-PT" noProof="0" dirty="0"/>
              <a:t> de comprimento fixo ou conhecido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43CA1-B671-1806-66C0-075BD6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3074" name="Picture 2" descr="Radix Sort Algorithm on Make a GIF">
            <a:extLst>
              <a:ext uri="{FF2B5EF4-FFF2-40B4-BE49-F238E27FC236}">
                <a16:creationId xmlns:a16="http://schemas.microsoft.com/office/drawing/2014/main" id="{2E4C2A44-4C21-776C-83CA-6FE1A57F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48" y="3526501"/>
            <a:ext cx="3897205" cy="21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B1CA1-C566-00DF-390E-09AC8FCA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8" y="5067969"/>
            <a:ext cx="5349748" cy="12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59B9-BC6B-E348-424A-04DE7CB0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Quick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51F2-AD23-C0BE-AB87-6D5D7A67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Escolhe um elemento como pivô</a:t>
            </a:r>
          </a:p>
          <a:p>
            <a:r>
              <a:rPr lang="pt-PT" noProof="0" dirty="0"/>
              <a:t>Reorganiza a lista colocando menores à esquerda e maiores à direita do pivô</a:t>
            </a:r>
          </a:p>
          <a:p>
            <a:r>
              <a:rPr lang="pt-PT" noProof="0" dirty="0"/>
              <a:t>Aplica o mesmo processo recursivamente às sublistas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342FC-CDFF-48BA-FCE6-7A7A4E0B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CE3B1D-A1C6-17F8-AFAC-9159A3D5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85" y="3022227"/>
            <a:ext cx="35560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10EFC-E280-04FB-F873-830FC83E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21" y="4704589"/>
            <a:ext cx="5812590" cy="12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7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C2B3-6EE2-E57C-1455-41772F1D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0B15-D095-C91D-C7FF-E56E18EE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Divide recursivamente a lista em metades até listas unitárias</a:t>
            </a:r>
          </a:p>
          <a:p>
            <a:r>
              <a:rPr lang="pt-PT" noProof="0" dirty="0"/>
              <a:t>Combina (</a:t>
            </a:r>
            <a:r>
              <a:rPr lang="pt-PT" noProof="0" dirty="0" err="1"/>
              <a:t>merge</a:t>
            </a:r>
            <a:r>
              <a:rPr lang="pt-PT" noProof="0" dirty="0"/>
              <a:t>) as sublistas ordenadas em ordem crescente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19CB5-1F3F-AD56-240C-CF2AD988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5122" name="Picture 2" descr="Sorting Algorithms with Animations - emre.me">
            <a:extLst>
              <a:ext uri="{FF2B5EF4-FFF2-40B4-BE49-F238E27FC236}">
                <a16:creationId xmlns:a16="http://schemas.microsoft.com/office/drawing/2014/main" id="{9E80636F-A07B-B319-422A-91577350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95" y="2638044"/>
            <a:ext cx="3074737" cy="27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613B0-8B9F-9888-94D2-3D76CA6A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8" y="4263721"/>
            <a:ext cx="6820746" cy="1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28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215</TotalTime>
  <Words>534</Words>
  <Application>Microsoft Macintosh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Cambria Math</vt:lpstr>
      <vt:lpstr>Gill Sans MT</vt:lpstr>
      <vt:lpstr>Parcel</vt:lpstr>
      <vt:lpstr>Algoritmos de ordenação</vt:lpstr>
      <vt:lpstr>Enquadramento</vt:lpstr>
      <vt:lpstr>Bubble Sort</vt:lpstr>
      <vt:lpstr>Selection Sort</vt:lpstr>
      <vt:lpstr>Insertion Sort</vt:lpstr>
      <vt:lpstr>Counting Sort</vt:lpstr>
      <vt:lpstr>Radix Sort</vt:lpstr>
      <vt:lpstr>Quick Sort</vt:lpstr>
      <vt:lpstr>Merge sort</vt:lpstr>
      <vt:lpstr>Heap Sort</vt:lpstr>
      <vt:lpstr>Timsort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C. Veríssimo</cp:lastModifiedBy>
  <cp:revision>54</cp:revision>
  <dcterms:created xsi:type="dcterms:W3CDTF">2025-06-07T17:18:29Z</dcterms:created>
  <dcterms:modified xsi:type="dcterms:W3CDTF">2025-06-12T20:29:21Z</dcterms:modified>
</cp:coreProperties>
</file>